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56" r:id="rId5"/>
    <p:sldId id="277" r:id="rId6"/>
    <p:sldId id="258" r:id="rId7"/>
    <p:sldId id="290" r:id="rId8"/>
    <p:sldId id="264" r:id="rId9"/>
    <p:sldId id="291" r:id="rId10"/>
    <p:sldId id="268" r:id="rId11"/>
    <p:sldId id="262" r:id="rId12"/>
    <p:sldId id="286" r:id="rId13"/>
    <p:sldId id="292" r:id="rId14"/>
    <p:sldId id="293" r:id="rId15"/>
    <p:sldId id="279" r:id="rId16"/>
    <p:sldId id="27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204" autoAdjust="0"/>
  </p:normalViewPr>
  <p:slideViewPr>
    <p:cSldViewPr snapToGrid="0">
      <p:cViewPr varScale="1">
        <p:scale>
          <a:sx n="77" d="100"/>
          <a:sy n="77" d="100"/>
        </p:scale>
        <p:origin x="912" y="58"/>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12/12/2024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g>
</file>

<file path=ppt/media/image29.jpeg>
</file>

<file path=ppt/media/image3.png>
</file>

<file path=ppt/media/image30.jpeg>
</file>

<file path=ppt/media/image31.jpg>
</file>

<file path=ppt/media/image32.png>
</file>

<file path=ppt/media/image33.png>
</file>

<file path=ppt/media/image34.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12/12/2024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2371032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83E58-2B96-55D4-1513-1180B41632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F0A791-1845-C0E1-2250-599908B3D9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1C67E5-FA22-5EC7-B81D-C8446EA69EA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F55A0B4-4D61-964E-095D-8B696BE82B72}"/>
              </a:ext>
            </a:extLst>
          </p:cNvPr>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2253871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1648291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13</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1101034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1306333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29096670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ordeo/ITrade" TargetMode="External"/><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ang-Latn-001" dirty="0"/>
              <a:t>ITrade</a:t>
            </a:r>
            <a:endParaRPr lang="en-US" dirty="0"/>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C883-7528-F9C5-D6FA-15EC059A3021}"/>
              </a:ext>
            </a:extLst>
          </p:cNvPr>
          <p:cNvSpPr>
            <a:spLocks noGrp="1"/>
          </p:cNvSpPr>
          <p:nvPr>
            <p:ph type="title"/>
          </p:nvPr>
        </p:nvSpPr>
        <p:spPr>
          <a:xfrm>
            <a:off x="771736" y="896112"/>
            <a:ext cx="9389288" cy="1362456"/>
          </a:xfrm>
        </p:spPr>
        <p:txBody>
          <a:bodyPr anchor="t">
            <a:normAutofit/>
          </a:bodyPr>
          <a:lstStyle/>
          <a:p>
            <a:r>
              <a:rPr lang="ang-Latn-001" dirty="0"/>
              <a:t>Example Input </a:t>
            </a:r>
            <a:endParaRPr lang="en-US" dirty="0"/>
          </a:p>
        </p:txBody>
      </p:sp>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a:xfrm>
            <a:off x="11123295" y="6356350"/>
            <a:ext cx="457200" cy="365125"/>
          </a:xfrm>
        </p:spPr>
        <p:txBody>
          <a:bodyPr anchor="ctr">
            <a:normAutofit/>
          </a:bodyPr>
          <a:lstStyle/>
          <a:p>
            <a:pPr>
              <a:spcAft>
                <a:spcPts val="600"/>
              </a:spcAft>
            </a:pPr>
            <a:fld id="{B5CEABB6-07DC-46E8-9B57-56EC44A396E5}" type="slidenum">
              <a:rPr lang="en-US" smtClean="0"/>
              <a:pPr>
                <a:spcAft>
                  <a:spcPts val="600"/>
                </a:spcAft>
              </a:pPr>
              <a:t>10</a:t>
            </a:fld>
            <a:endParaRPr lang="en-US"/>
          </a:p>
        </p:txBody>
      </p:sp>
      <p:sp>
        <p:nvSpPr>
          <p:cNvPr id="16" name="Content Placeholder 3">
            <a:extLst>
              <a:ext uri="{FF2B5EF4-FFF2-40B4-BE49-F238E27FC236}">
                <a16:creationId xmlns:a16="http://schemas.microsoft.com/office/drawing/2014/main" id="{30ADE01A-2C40-16C2-D7AC-799FEE342854}"/>
              </a:ext>
            </a:extLst>
          </p:cNvPr>
          <p:cNvSpPr>
            <a:spLocks noGrp="1"/>
          </p:cNvSpPr>
          <p:nvPr>
            <p:ph sz="half" idx="14"/>
          </p:nvPr>
        </p:nvSpPr>
        <p:spPr>
          <a:xfrm>
            <a:off x="771734" y="2590800"/>
            <a:ext cx="4515035" cy="3505200"/>
          </a:xfrm>
        </p:spPr>
        <p:txBody>
          <a:bodyPr/>
          <a:lstStyle/>
          <a:p>
            <a:endParaRPr lang="en-US"/>
          </a:p>
        </p:txBody>
      </p:sp>
      <p:pic>
        <p:nvPicPr>
          <p:cNvPr id="11" name="Picture 10">
            <a:extLst>
              <a:ext uri="{FF2B5EF4-FFF2-40B4-BE49-F238E27FC236}">
                <a16:creationId xmlns:a16="http://schemas.microsoft.com/office/drawing/2014/main" id="{CFA6FA7B-BE6B-8540-77AA-CD40A2D1CDDC}"/>
              </a:ext>
            </a:extLst>
          </p:cNvPr>
          <p:cNvPicPr>
            <a:picLocks noChangeAspect="1"/>
          </p:cNvPicPr>
          <p:nvPr/>
        </p:nvPicPr>
        <p:blipFill>
          <a:blip r:embed="rId3"/>
          <a:stretch>
            <a:fillRect/>
          </a:stretch>
        </p:blipFill>
        <p:spPr>
          <a:xfrm>
            <a:off x="677748" y="2052652"/>
            <a:ext cx="10287465" cy="3909236"/>
          </a:xfrm>
          <a:prstGeom prst="rect">
            <a:avLst/>
          </a:prstGeom>
          <a:noFill/>
        </p:spPr>
      </p:pic>
    </p:spTree>
    <p:extLst>
      <p:ext uri="{BB962C8B-B14F-4D97-AF65-F5344CB8AC3E}">
        <p14:creationId xmlns:p14="http://schemas.microsoft.com/office/powerpoint/2010/main" val="2390678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2AC24-35AB-A3FE-2A92-F9FE56FD19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BDDC40-5B67-629A-EB61-990A09748364}"/>
              </a:ext>
            </a:extLst>
          </p:cNvPr>
          <p:cNvSpPr>
            <a:spLocks noGrp="1"/>
          </p:cNvSpPr>
          <p:nvPr>
            <p:ph type="title"/>
          </p:nvPr>
        </p:nvSpPr>
        <p:spPr>
          <a:xfrm>
            <a:off x="771736" y="896112"/>
            <a:ext cx="9389288" cy="1362456"/>
          </a:xfrm>
        </p:spPr>
        <p:txBody>
          <a:bodyPr anchor="t">
            <a:normAutofit/>
          </a:bodyPr>
          <a:lstStyle/>
          <a:p>
            <a:r>
              <a:rPr lang="ang-Latn-001" dirty="0"/>
              <a:t>Example output </a:t>
            </a:r>
            <a:endParaRPr lang="en-US" dirty="0"/>
          </a:p>
        </p:txBody>
      </p:sp>
      <p:sp>
        <p:nvSpPr>
          <p:cNvPr id="3" name="Slide Number Placeholder 2">
            <a:extLst>
              <a:ext uri="{FF2B5EF4-FFF2-40B4-BE49-F238E27FC236}">
                <a16:creationId xmlns:a16="http://schemas.microsoft.com/office/drawing/2014/main" id="{91A6BA60-0A59-22E0-27D1-0E56C374B80B}"/>
              </a:ext>
            </a:extLst>
          </p:cNvPr>
          <p:cNvSpPr>
            <a:spLocks noGrp="1"/>
          </p:cNvSpPr>
          <p:nvPr>
            <p:ph type="sldNum" sz="quarter" idx="12"/>
          </p:nvPr>
        </p:nvSpPr>
        <p:spPr>
          <a:xfrm>
            <a:off x="11123295" y="6356350"/>
            <a:ext cx="457200" cy="365125"/>
          </a:xfrm>
        </p:spPr>
        <p:txBody>
          <a:bodyPr anchor="ctr">
            <a:normAutofit/>
          </a:bodyPr>
          <a:lstStyle/>
          <a:p>
            <a:pPr>
              <a:spcAft>
                <a:spcPts val="600"/>
              </a:spcAft>
            </a:pPr>
            <a:fld id="{B5CEABB6-07DC-46E8-9B57-56EC44A396E5}" type="slidenum">
              <a:rPr lang="en-US" smtClean="0"/>
              <a:pPr>
                <a:spcAft>
                  <a:spcPts val="600"/>
                </a:spcAft>
              </a:pPr>
              <a:t>11</a:t>
            </a:fld>
            <a:endParaRPr lang="en-US"/>
          </a:p>
        </p:txBody>
      </p:sp>
      <p:sp>
        <p:nvSpPr>
          <p:cNvPr id="16" name="Content Placeholder 3">
            <a:extLst>
              <a:ext uri="{FF2B5EF4-FFF2-40B4-BE49-F238E27FC236}">
                <a16:creationId xmlns:a16="http://schemas.microsoft.com/office/drawing/2014/main" id="{9FA5CEE2-C769-BFB8-3060-9194BD61B1F3}"/>
              </a:ext>
            </a:extLst>
          </p:cNvPr>
          <p:cNvSpPr>
            <a:spLocks noGrp="1"/>
          </p:cNvSpPr>
          <p:nvPr>
            <p:ph sz="half" idx="14"/>
          </p:nvPr>
        </p:nvSpPr>
        <p:spPr>
          <a:xfrm>
            <a:off x="771734" y="2590800"/>
            <a:ext cx="4515035" cy="3505200"/>
          </a:xfrm>
        </p:spPr>
        <p:txBody>
          <a:bodyPr/>
          <a:lstStyle/>
          <a:p>
            <a:endParaRPr lang="en-US"/>
          </a:p>
        </p:txBody>
      </p:sp>
      <p:pic>
        <p:nvPicPr>
          <p:cNvPr id="6" name="Picture 5">
            <a:extLst>
              <a:ext uri="{FF2B5EF4-FFF2-40B4-BE49-F238E27FC236}">
                <a16:creationId xmlns:a16="http://schemas.microsoft.com/office/drawing/2014/main" id="{D5D90CBF-AF0C-B482-5FDA-E466C4F01799}"/>
              </a:ext>
            </a:extLst>
          </p:cNvPr>
          <p:cNvPicPr>
            <a:picLocks noChangeAspect="1"/>
          </p:cNvPicPr>
          <p:nvPr/>
        </p:nvPicPr>
        <p:blipFill>
          <a:blip r:embed="rId3"/>
          <a:stretch>
            <a:fillRect/>
          </a:stretch>
        </p:blipFill>
        <p:spPr>
          <a:xfrm>
            <a:off x="884582" y="1535501"/>
            <a:ext cx="9909314" cy="5003411"/>
          </a:xfrm>
          <a:prstGeom prst="rect">
            <a:avLst/>
          </a:prstGeom>
        </p:spPr>
      </p:pic>
    </p:spTree>
    <p:extLst>
      <p:ext uri="{BB962C8B-B14F-4D97-AF65-F5344CB8AC3E}">
        <p14:creationId xmlns:p14="http://schemas.microsoft.com/office/powerpoint/2010/main" val="824998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1552574" y="896111"/>
            <a:ext cx="9866540" cy="1358140"/>
          </a:xfrm>
        </p:spPr>
        <p:txBody>
          <a:bodyPr>
            <a:normAutofit/>
          </a:bodyPr>
          <a:lstStyle/>
          <a:p>
            <a:r>
              <a:rPr lang="en-US" dirty="0"/>
              <a:t>Final </a:t>
            </a:r>
            <a:r>
              <a:rPr lang="ang-Latn-001" dirty="0"/>
              <a:t>Review</a:t>
            </a:r>
            <a:r>
              <a:rPr lang="en-US" dirty="0"/>
              <a:t> &amp; takeaways​</a:t>
            </a:r>
          </a:p>
        </p:txBody>
      </p:sp>
      <p:sp>
        <p:nvSpPr>
          <p:cNvPr id="7" name="Text Placeholder 6">
            <a:extLst>
              <a:ext uri="{FF2B5EF4-FFF2-40B4-BE49-F238E27FC236}">
                <a16:creationId xmlns:a16="http://schemas.microsoft.com/office/drawing/2014/main" id="{3FF2D739-E475-54F8-C832-F04A983D0F24}"/>
              </a:ext>
            </a:extLst>
          </p:cNvPr>
          <p:cNvSpPr>
            <a:spLocks noGrp="1"/>
          </p:cNvSpPr>
          <p:nvPr>
            <p:ph sz="half" idx="15"/>
          </p:nvPr>
        </p:nvSpPr>
        <p:spPr>
          <a:xfrm>
            <a:off x="1552575" y="2481940"/>
            <a:ext cx="6477952" cy="3635831"/>
          </a:xfrm>
        </p:spPr>
        <p:txBody>
          <a:bodyPr>
            <a:normAutofit/>
          </a:bodyPr>
          <a:lstStyle/>
          <a:p>
            <a:r>
              <a:rPr lang="ang-Latn-001" dirty="0"/>
              <a:t>You can check the project out on my Git Hub repository:</a:t>
            </a:r>
          </a:p>
          <a:p>
            <a:r>
              <a:rPr lang="ang-Latn-001" sz="2000" dirty="0">
                <a:hlinkClick r:id="rId3"/>
              </a:rPr>
              <a:t>https://github.com/</a:t>
            </a:r>
            <a:r>
              <a:rPr lang="en-US" sz="2000" dirty="0" err="1">
                <a:hlinkClick r:id="rId3"/>
              </a:rPr>
              <a:t>Dordeo</a:t>
            </a:r>
            <a:r>
              <a:rPr lang="en-US" sz="2000" dirty="0">
                <a:hlinkClick r:id="rId3"/>
              </a:rPr>
              <a:t>/</a:t>
            </a:r>
            <a:r>
              <a:rPr lang="en-US" sz="2000" dirty="0" err="1">
                <a:hlinkClick r:id="rId3"/>
              </a:rPr>
              <a:t>ITrade</a:t>
            </a:r>
            <a:r>
              <a:rPr lang="en-US" sz="2000" dirty="0">
                <a:hlinkClick r:id="rId3"/>
              </a:rPr>
              <a:t>: University project</a:t>
            </a:r>
            <a:endParaRPr lang="en-US" sz="2000" dirty="0"/>
          </a:p>
        </p:txBody>
      </p:sp>
      <p:sp>
        <p:nvSpPr>
          <p:cNvPr id="8" name="Text Placeholder 7">
            <a:extLst>
              <a:ext uri="{FF2B5EF4-FFF2-40B4-BE49-F238E27FC236}">
                <a16:creationId xmlns:a16="http://schemas.microsoft.com/office/drawing/2014/main" id="{8E323639-65E1-FDBD-1BE3-374BB39C1971}"/>
              </a:ext>
            </a:extLst>
          </p:cNvPr>
          <p:cNvSpPr>
            <a:spLocks noGrp="1"/>
          </p:cNvSpPr>
          <p:nvPr>
            <p:ph type="body" sz="quarter" idx="14"/>
          </p:nvPr>
        </p:nvSpPr>
        <p:spPr>
          <a:xfrm>
            <a:off x="8372723" y="2481940"/>
            <a:ext cx="3046391" cy="3759200"/>
          </a:xfrm>
        </p:spPr>
        <p:txBody>
          <a:bodyPr>
            <a:normAutofit/>
          </a:bodyPr>
          <a:lstStyle/>
          <a:p>
            <a:pPr marL="0" indent="0">
              <a:buNone/>
            </a:pPr>
            <a:r>
              <a:rPr lang="ang-Latn-001" dirty="0"/>
              <a:t>Are there any question?</a:t>
            </a:r>
            <a:endParaRPr lang="en-US" dirty="0"/>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4252466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900245" y="544285"/>
            <a:ext cx="5528217" cy="2685383"/>
          </a:xfrm>
        </p:spPr>
        <p:txBody>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5896340" y="3423773"/>
            <a:ext cx="5528217" cy="2029969"/>
          </a:xfrm>
        </p:spPr>
        <p:txBody>
          <a:bodyPr bIns="0">
            <a:normAutofit/>
          </a:bodyPr>
          <a:lstStyle/>
          <a:p>
            <a:r>
              <a:rPr lang="ang-Latn-001" dirty="0"/>
              <a:t>Mykhailo Varha</a:t>
            </a:r>
            <a:endParaRPr lang="en-US" dirty="0"/>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29461"/>
            <a:ext cx="6343650" cy="2668463"/>
          </a:xfrm>
        </p:spPr>
        <p:txBody>
          <a:bodyPr>
            <a:normAutofit/>
          </a:bodyPr>
          <a:lstStyle/>
          <a:p>
            <a:r>
              <a:rPr lang="en-US" dirty="0"/>
              <a:t>Agenda</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3300413"/>
            <a:ext cx="6338887" cy="2668587"/>
          </a:xfrm>
        </p:spPr>
        <p:txBody>
          <a:bodyPr>
            <a:normAutofit lnSpcReduction="10000"/>
          </a:bodyPr>
          <a:lstStyle/>
          <a:p>
            <a:r>
              <a:rPr lang="en-US" dirty="0"/>
              <a:t>Introduction</a:t>
            </a:r>
            <a:endParaRPr lang="ang-Latn-001" dirty="0"/>
          </a:p>
          <a:p>
            <a:r>
              <a:rPr lang="ang-Latn-001" dirty="0"/>
              <a:t>Influence of AI on the stock Market</a:t>
            </a:r>
          </a:p>
          <a:p>
            <a:r>
              <a:rPr lang="en-US" dirty="0"/>
              <a:t>H</a:t>
            </a:r>
            <a:r>
              <a:rPr lang="ang-Latn-001" dirty="0"/>
              <a:t>ow Itrade works</a:t>
            </a:r>
            <a:endParaRPr lang="en-US" dirty="0"/>
          </a:p>
          <a:p>
            <a:r>
              <a:rPr lang="ang-Latn-001" dirty="0"/>
              <a:t>Argumentaion</a:t>
            </a:r>
            <a:endParaRPr lang="en-US" dirty="0"/>
          </a:p>
          <a:p>
            <a:r>
              <a:rPr lang="en-US" dirty="0"/>
              <a:t>Final </a:t>
            </a:r>
            <a:r>
              <a:rPr lang="ang-Latn-001" dirty="0"/>
              <a:t>review</a:t>
            </a:r>
            <a:r>
              <a:rPr lang="en-US" dirty="0"/>
              <a:t> &amp; takeaways</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4833694" y="660358"/>
            <a:ext cx="6594768" cy="5537284"/>
          </a:xfrm>
        </p:spPr>
        <p:txBody>
          <a:bodyPr>
            <a:normAutofit/>
          </a:bodyPr>
          <a:lstStyle/>
          <a:p>
            <a:r>
              <a:rPr lang="ang-Latn-001" dirty="0"/>
              <a:t>What is Itrade?</a:t>
            </a:r>
            <a:endParaRPr lang="en-US" dirty="0"/>
          </a:p>
        </p:txBody>
      </p:sp>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7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833694" y="544285"/>
            <a:ext cx="6594768" cy="3445329"/>
          </a:xfrm>
        </p:spPr>
        <p:txBody>
          <a:bodyPr>
            <a:normAutofit/>
          </a:bodyPr>
          <a:lstStyle/>
          <a:p>
            <a:r>
              <a:rPr lang="ang-Latn-001" dirty="0"/>
              <a:t>Itrade</a:t>
            </a:r>
            <a:endParaRPr lang="en-US" dirty="0"/>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4829789" y="4130045"/>
            <a:ext cx="6594768" cy="1951523"/>
          </a:xfrm>
        </p:spPr>
        <p:txBody>
          <a:bodyPr/>
          <a:lstStyle/>
          <a:p>
            <a:r>
              <a:rPr lang="ang-Latn-001" dirty="0"/>
              <a:t>Online tool for trading stocks aimed at begginers</a:t>
            </a:r>
            <a:endParaRPr lang="en-US" dirty="0"/>
          </a:p>
          <a:p>
            <a:endParaRPr lang="en-US" dirty="0"/>
          </a:p>
        </p:txBody>
      </p:sp>
      <p:pic>
        <p:nvPicPr>
          <p:cNvPr id="13" name="Picture Placeholder 12" descr="Low angle view of tall buildings">
            <a:extLst>
              <a:ext uri="{FF2B5EF4-FFF2-40B4-BE49-F238E27FC236}">
                <a16:creationId xmlns:a16="http://schemas.microsoft.com/office/drawing/2014/main" id="{1DFE730E-30E7-DA99-A3EE-ACB889D161E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752FDA21-768F-9929-E6D6-D78CD4F8EA24}"/>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539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62001" y="896112"/>
            <a:ext cx="6589150" cy="1988706"/>
          </a:xfrm>
        </p:spPr>
        <p:txBody>
          <a:bodyPr/>
          <a:lstStyle/>
          <a:p>
            <a:r>
              <a:rPr lang="ang-Latn-001" dirty="0"/>
              <a:t>Itrade is for beginners</a:t>
            </a:r>
            <a:endParaRPr lang="en-US" dirty="0"/>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762000" y="3059113"/>
            <a:ext cx="6597650" cy="3295650"/>
          </a:xfrm>
        </p:spPr>
        <p:txBody>
          <a:bodyPr vert="horz" lIns="91440" tIns="45720" rIns="91440" bIns="45720" rtlCol="0" anchor="t">
            <a:normAutofit/>
          </a:bodyPr>
          <a:lstStyle/>
          <a:p>
            <a:r>
              <a:rPr lang="ang-Latn-001" dirty="0"/>
              <a:t>ITRADE is a project developed by Mykhailo Varha, a university student at VU Amsterdam. It recommends stocks, from many different industries, to a user based on the stocks performance in the market .</a:t>
            </a:r>
          </a:p>
          <a:p>
            <a:r>
              <a:rPr lang="ang-Latn-001" dirty="0"/>
              <a:t>The user additionally can input a year – which will filter all the stocks younger than that year out. </a:t>
            </a:r>
            <a:r>
              <a:rPr lang="en-US" dirty="0"/>
              <a:t>T</a:t>
            </a:r>
            <a:r>
              <a:rPr lang="ang-Latn-001" dirty="0"/>
              <a:t>hey can also select to look at only the top % of the stocks or based on how well the stock is rated on Environmental, Social and Goveranance aspects.</a:t>
            </a:r>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5</a:t>
            </a:fld>
            <a:endParaRPr lang="en-US" dirty="0"/>
          </a:p>
        </p:txBody>
      </p:sp>
      <p:pic>
        <p:nvPicPr>
          <p:cNvPr id="1026" name="Picture 2" descr="Technology Indices Royalty-Free Images, Stock Photos &amp; Pictures ...">
            <a:extLst>
              <a:ext uri="{FF2B5EF4-FFF2-40B4-BE49-F238E27FC236}">
                <a16:creationId xmlns:a16="http://schemas.microsoft.com/office/drawing/2014/main" id="{1BE65828-9BB7-0B41-63AA-6D25E35E28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565" r="43765" b="7407"/>
          <a:stretch/>
        </p:blipFill>
        <p:spPr bwMode="auto">
          <a:xfrm>
            <a:off x="8077200" y="0"/>
            <a:ext cx="41148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6372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833694" y="544285"/>
            <a:ext cx="6594768" cy="3445329"/>
          </a:xfrm>
        </p:spPr>
        <p:txBody>
          <a:bodyPr anchor="b">
            <a:normAutofit/>
          </a:bodyPr>
          <a:lstStyle/>
          <a:p>
            <a:r>
              <a:rPr lang="ang-Latn-001" dirty="0"/>
              <a:t>AI in the stock market</a:t>
            </a:r>
            <a:endParaRPr lang="en-US" dirty="0"/>
          </a:p>
        </p:txBody>
      </p:sp>
      <p:sp>
        <p:nvSpPr>
          <p:cNvPr id="2055" name="Subtitle 2">
            <a:extLst>
              <a:ext uri="{FF2B5EF4-FFF2-40B4-BE49-F238E27FC236}">
                <a16:creationId xmlns:a16="http://schemas.microsoft.com/office/drawing/2014/main" id="{7B8864D6-DE5A-D731-32DA-A1FDAAAE2CC0}"/>
              </a:ext>
            </a:extLst>
          </p:cNvPr>
          <p:cNvSpPr>
            <a:spLocks noGrp="1"/>
          </p:cNvSpPr>
          <p:nvPr>
            <p:ph type="subTitle" idx="1"/>
          </p:nvPr>
        </p:nvSpPr>
        <p:spPr>
          <a:xfrm>
            <a:off x="4829789" y="4130045"/>
            <a:ext cx="6594768" cy="1951523"/>
          </a:xfrm>
        </p:spPr>
        <p:txBody>
          <a:bodyPr/>
          <a:lstStyle/>
          <a:p>
            <a:endParaRPr lang="en-US"/>
          </a:p>
        </p:txBody>
      </p:sp>
      <p:pic>
        <p:nvPicPr>
          <p:cNvPr id="2050" name="Picture 2" descr="How AI is Transforming Stock Marketing Prediction">
            <a:extLst>
              <a:ext uri="{FF2B5EF4-FFF2-40B4-BE49-F238E27FC236}">
                <a16:creationId xmlns:a16="http://schemas.microsoft.com/office/drawing/2014/main" id="{1018A56A-523F-5204-E8B0-277CF2D0371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3" r="48509" b="-1"/>
          <a:stretch/>
        </p:blipFill>
        <p:spPr bwMode="auto">
          <a:xfrm>
            <a:off x="20" y="-1"/>
            <a:ext cx="407609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a:solidFill>
            <a:srgbClr val="FFFFFF"/>
          </a:solidFill>
        </p:spPr>
      </p:pic>
      <p:sp>
        <p:nvSpPr>
          <p:cNvPr id="4" name="Slide Number Placeholder 3" hidden="1">
            <a:extLst>
              <a:ext uri="{FF2B5EF4-FFF2-40B4-BE49-F238E27FC236}">
                <a16:creationId xmlns:a16="http://schemas.microsoft.com/office/drawing/2014/main" id="{58D8D8EF-09F7-2BAC-3EC4-6E8F40515A5D}"/>
              </a:ext>
            </a:extLst>
          </p:cNvPr>
          <p:cNvSpPr>
            <a:spLocks noGrp="1"/>
          </p:cNvSpPr>
          <p:nvPr>
            <p:ph type="sldNum" sz="quarter" idx="4294967295"/>
          </p:nvPr>
        </p:nvSpPr>
        <p:spPr>
          <a:xfrm>
            <a:off x="11123295" y="6352847"/>
            <a:ext cx="457200" cy="365125"/>
          </a:xfrm>
        </p:spPr>
        <p:txBody>
          <a:bodyPr/>
          <a:lstStyle/>
          <a:p>
            <a:pPr>
              <a:spcAft>
                <a:spcPts val="600"/>
              </a:spcAft>
            </a:pPr>
            <a:fld id="{B5CEABB6-07DC-46E8-9B57-56EC44A396E5}" type="slidenum">
              <a:rPr lang="en-US" smtClean="0"/>
              <a:pPr>
                <a:spcAft>
                  <a:spcPts val="600"/>
                </a:spcAft>
              </a:pPr>
              <a:t>6</a:t>
            </a:fld>
            <a:endParaRPr lang="en-US"/>
          </a:p>
        </p:txBody>
      </p:sp>
    </p:spTree>
    <p:extLst>
      <p:ext uri="{BB962C8B-B14F-4D97-AF65-F5344CB8AC3E}">
        <p14:creationId xmlns:p14="http://schemas.microsoft.com/office/powerpoint/2010/main" val="3003251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71736" y="896112"/>
            <a:ext cx="9389288" cy="1362456"/>
          </a:xfrm>
        </p:spPr>
        <p:txBody>
          <a:bodyPr/>
          <a:lstStyle/>
          <a:p>
            <a:r>
              <a:rPr lang="ang-Latn-001" dirty="0"/>
              <a:t>Is Ai good for the market?</a:t>
            </a:r>
            <a:endParaRPr lang="en-US" dirty="0"/>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771525" y="2590800"/>
            <a:ext cx="4514850" cy="3505200"/>
          </a:xfrm>
        </p:spPr>
        <p:txBody>
          <a:bodyPr vert="horz" lIns="91440" tIns="45720" rIns="91440" bIns="45720" rtlCol="0" anchor="t">
            <a:normAutofit/>
          </a:bodyPr>
          <a:lstStyle/>
          <a:p>
            <a:r>
              <a:rPr lang="ang-Latn-001" dirty="0"/>
              <a:t>The answer to this question is yes. AI does many good things for the market, from enhancing security, for example Black Rock does this, to an algorythmic trading approach like </a:t>
            </a:r>
            <a:r>
              <a:rPr lang="en-US" dirty="0" err="1"/>
              <a:t>Kavout</a:t>
            </a:r>
            <a:r>
              <a:rPr lang="en-US" dirty="0"/>
              <a:t> </a:t>
            </a:r>
            <a:r>
              <a:rPr lang="ang-Latn-001" dirty="0"/>
              <a:t>or MLQ.ai </a:t>
            </a:r>
          </a:p>
          <a:p>
            <a:endParaRPr lang="ang-Latn-001" dirty="0"/>
          </a:p>
          <a:p>
            <a:r>
              <a:rPr lang="ang-Latn-001" dirty="0"/>
              <a:t>The algorythmic trading also causes the market operation to be processed much faster, which causes liquidity of the market to rise.</a:t>
            </a:r>
            <a:endParaRPr lang="en-US" dirty="0"/>
          </a:p>
        </p:txBody>
      </p:sp>
      <p:sp>
        <p:nvSpPr>
          <p:cNvPr id="8" name="Content Placeholder 7">
            <a:extLst>
              <a:ext uri="{FF2B5EF4-FFF2-40B4-BE49-F238E27FC236}">
                <a16:creationId xmlns:a16="http://schemas.microsoft.com/office/drawing/2014/main" id="{813F3455-E568-40C9-9F4D-8C89F4CD95F8}"/>
              </a:ext>
            </a:extLst>
          </p:cNvPr>
          <p:cNvSpPr>
            <a:spLocks noGrp="1"/>
          </p:cNvSpPr>
          <p:nvPr>
            <p:ph sz="half" idx="15"/>
          </p:nvPr>
        </p:nvSpPr>
        <p:spPr>
          <a:xfrm>
            <a:off x="5646738" y="2590800"/>
            <a:ext cx="4514850" cy="3505200"/>
          </a:xfrm>
        </p:spPr>
        <p:txBody>
          <a:bodyPr vert="horz" lIns="91440" tIns="45720" rIns="91440" bIns="45720" rtlCol="0" anchor="t">
            <a:normAutofit/>
          </a:bodyPr>
          <a:lstStyle/>
          <a:p>
            <a:r>
              <a:rPr lang="ang-Latn-001" dirty="0"/>
              <a:t>The benefits of a liquid stock market:</a:t>
            </a:r>
            <a:endParaRPr lang="en-US" dirty="0"/>
          </a:p>
          <a:p>
            <a:pPr lvl="1"/>
            <a:r>
              <a:rPr lang="ang-Latn-001" dirty="0"/>
              <a:t>Lower risk</a:t>
            </a:r>
            <a:endParaRPr lang="en-US" dirty="0"/>
          </a:p>
          <a:p>
            <a:pPr lvl="1"/>
            <a:r>
              <a:rPr lang="en-US" dirty="0"/>
              <a:t>H</a:t>
            </a:r>
            <a:r>
              <a:rPr lang="ang-Latn-001" dirty="0"/>
              <a:t>igh accesibility </a:t>
            </a:r>
            <a:endParaRPr lang="en-US" dirty="0"/>
          </a:p>
          <a:p>
            <a:pPr lvl="1"/>
            <a:r>
              <a:rPr lang="ang-Latn-001" dirty="0"/>
              <a:t>Low entry and exit barriers</a:t>
            </a: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4151694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2029967"/>
          </a:xfrm>
        </p:spPr>
        <p:txBody>
          <a:bodyPr/>
          <a:lstStyle/>
          <a:p>
            <a:r>
              <a:rPr lang="ang-Latn-001" dirty="0"/>
              <a:t>How does itRADE work?</a:t>
            </a:r>
            <a:endParaRPr lang="en-US" dirty="0"/>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3259138"/>
            <a:ext cx="7615274" cy="2978150"/>
          </a:xfrm>
        </p:spPr>
        <p:txBody>
          <a:bodyPr>
            <a:normAutofit/>
          </a:bodyPr>
          <a:lstStyle/>
          <a:p>
            <a:r>
              <a:rPr lang="ang-Latn-001" dirty="0"/>
              <a:t>First the algorythms gets the information about the stocks the user is looking for, for exmaple year of establishment, industry, ESG criterias.</a:t>
            </a:r>
            <a:endParaRPr lang="en-US" dirty="0"/>
          </a:p>
          <a:p>
            <a:r>
              <a:rPr lang="ang-Latn-001" dirty="0"/>
              <a:t>Then the algorythm proceses the information in the following order:</a:t>
            </a:r>
          </a:p>
          <a:p>
            <a:pPr marL="457200" lvl="1" indent="0">
              <a:buNone/>
            </a:pPr>
            <a:r>
              <a:rPr lang="ang-Latn-001" dirty="0"/>
              <a:t>Filters for year of establishment</a:t>
            </a:r>
          </a:p>
          <a:p>
            <a:pPr marL="457200" lvl="1" indent="0">
              <a:buNone/>
            </a:pPr>
            <a:r>
              <a:rPr lang="ang-Latn-001" dirty="0"/>
              <a:t>For the top percentile in the industries</a:t>
            </a:r>
          </a:p>
          <a:p>
            <a:pPr marL="457200" lvl="1" indent="0">
              <a:buNone/>
            </a:pPr>
            <a:r>
              <a:rPr lang="ang-Latn-001" dirty="0"/>
              <a:t>ESG criteria</a:t>
            </a:r>
          </a:p>
          <a:p>
            <a:pPr marL="457200" lvl="1" indent="0">
              <a:buNone/>
            </a:pPr>
            <a:r>
              <a:rPr lang="ang-Latn-001" dirty="0"/>
              <a:t>Gives and output if a form of a lovely table</a:t>
            </a:r>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8</a:t>
            </a:fld>
            <a:endParaRPr lang="en-US" dirty="0"/>
          </a:p>
        </p:txBody>
      </p:sp>
      <p:pic>
        <p:nvPicPr>
          <p:cNvPr id="6" name="Picture 5" descr="A diagram of a flowchart&#10;&#10;Description automatically generated">
            <a:extLst>
              <a:ext uri="{FF2B5EF4-FFF2-40B4-BE49-F238E27FC236}">
                <a16:creationId xmlns:a16="http://schemas.microsoft.com/office/drawing/2014/main" id="{4B0E8611-C7AF-C1AF-A928-093AF5A2CD40}"/>
              </a:ext>
            </a:extLst>
          </p:cNvPr>
          <p:cNvPicPr>
            <a:picLocks noChangeAspect="1"/>
          </p:cNvPicPr>
          <p:nvPr/>
        </p:nvPicPr>
        <p:blipFill>
          <a:blip r:embed="rId4"/>
          <a:stretch>
            <a:fillRect/>
          </a:stretch>
        </p:blipFill>
        <p:spPr>
          <a:xfrm>
            <a:off x="0" y="-9212"/>
            <a:ext cx="3188146" cy="6858000"/>
          </a:xfrm>
          <a:prstGeom prst="rect">
            <a:avLst/>
          </a:prstGeom>
        </p:spPr>
      </p:pic>
    </p:spTree>
    <p:extLst>
      <p:ext uri="{BB962C8B-B14F-4D97-AF65-F5344CB8AC3E}">
        <p14:creationId xmlns:p14="http://schemas.microsoft.com/office/powerpoint/2010/main" val="1593920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20440" y="896111"/>
            <a:ext cx="7889768" cy="2039341"/>
          </a:xfrm>
        </p:spPr>
        <p:txBody>
          <a:bodyPr/>
          <a:lstStyle/>
          <a:p>
            <a:r>
              <a:rPr lang="ang-Latn-001" dirty="0"/>
              <a:t>Argumentation for how project works</a:t>
            </a:r>
            <a:endParaRPr lang="en-US" dirty="0"/>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520440" y="3259056"/>
            <a:ext cx="2994660" cy="3006531"/>
          </a:xfrm>
        </p:spPr>
        <p:txBody>
          <a:bodyPr>
            <a:normAutofit fontScale="77500" lnSpcReduction="20000"/>
          </a:bodyPr>
          <a:lstStyle/>
          <a:p>
            <a:r>
              <a:rPr lang="ang-Latn-001" dirty="0"/>
              <a:t>Year of establishment is the most limiting factor as it limits the amount of stocks the most</a:t>
            </a:r>
            <a:endParaRPr lang="en-US" dirty="0"/>
          </a:p>
          <a:p>
            <a:r>
              <a:rPr lang="ang-Latn-001" dirty="0"/>
              <a:t>Then I also want the beginner user to choose from the best stocks avaible, so the algorythm evaluates the stocks on its performance and select the top performers from each industry.</a:t>
            </a:r>
            <a:endParaRPr lang="en-US" dirty="0"/>
          </a:p>
        </p:txBody>
      </p:sp>
      <p:sp>
        <p:nvSpPr>
          <p:cNvPr id="7" name="Text Placeholder 6">
            <a:extLst>
              <a:ext uri="{FF2B5EF4-FFF2-40B4-BE49-F238E27FC236}">
                <a16:creationId xmlns:a16="http://schemas.microsoft.com/office/drawing/2014/main" id="{02492136-277B-808E-9D1B-0527359207DB}"/>
              </a:ext>
            </a:extLst>
          </p:cNvPr>
          <p:cNvSpPr>
            <a:spLocks noGrp="1"/>
          </p:cNvSpPr>
          <p:nvPr>
            <p:ph sz="half" idx="1"/>
          </p:nvPr>
        </p:nvSpPr>
        <p:spPr>
          <a:xfrm>
            <a:off x="6826432" y="3253740"/>
            <a:ext cx="4580088" cy="3006531"/>
          </a:xfrm>
        </p:spPr>
        <p:txBody>
          <a:bodyPr>
            <a:normAutofit fontScale="85000" lnSpcReduction="10000"/>
          </a:bodyPr>
          <a:lstStyle/>
          <a:p>
            <a:r>
              <a:rPr lang="ang-Latn-001" dirty="0"/>
              <a:t>It is done in such a way, because if the begginer would be discouraged from going into the stock market again if they fail. So instead I am going to ensure the user has the highest chance to succeed with stock he selects later.</a:t>
            </a:r>
          </a:p>
          <a:p>
            <a:r>
              <a:rPr lang="ang-Latn-001" dirty="0"/>
              <a:t>And the algoryth prioritizes ESG criterias last and only if the user asked for it to be prioritized, as this criteria is not directly linked to the stocks performance in the market.</a:t>
            </a:r>
            <a:endParaRPr lang="en-US" dirty="0"/>
          </a:p>
          <a:p>
            <a:endParaRPr lang="en-US" dirty="0"/>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1418789964"/>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A72A24C2826E6B4E8F98B8FF3D5E1E6F" ma:contentTypeVersion="5" ma:contentTypeDescription="Ein neues Dokument erstellen." ma:contentTypeScope="" ma:versionID="bb3e8d31c8a15c1dbe064ad0b3bde37b">
  <xsd:schema xmlns:xsd="http://www.w3.org/2001/XMLSchema" xmlns:xs="http://www.w3.org/2001/XMLSchema" xmlns:p="http://schemas.microsoft.com/office/2006/metadata/properties" xmlns:ns3="af590982-18d5-432e-8937-1a19a2caf38f" targetNamespace="http://schemas.microsoft.com/office/2006/metadata/properties" ma:root="true" ma:fieldsID="bd5ea70fbf49b3fcb825f3c3d3eafbce" ns3:_="">
    <xsd:import namespace="af590982-18d5-432e-8937-1a19a2caf38f"/>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590982-18d5-432e-8937-1a19a2caf38f"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65614A-92F9-4391-AC3D-F3F5B0704F99}">
  <ds:schemaRefs>
    <ds:schemaRef ds:uri="http://schemas.microsoft.com/office/2006/documentManagement/types"/>
    <ds:schemaRef ds:uri="af590982-18d5-432e-8937-1a19a2caf38f"/>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3.xml><?xml version="1.0" encoding="utf-8"?>
<ds:datastoreItem xmlns:ds="http://schemas.openxmlformats.org/officeDocument/2006/customXml" ds:itemID="{A16FCB45-FA0D-4EC6-95A6-64FC2C29C9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f590982-18d5-432e-8937-1a19a2caf3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{56F5EF3F-2287-4C7F-833C-C4EA0902C0F1}tf33968143_win32</Template>
  <TotalTime>0</TotalTime>
  <Words>483</Words>
  <Application>Microsoft Office PowerPoint</Application>
  <PresentationFormat>Widescreen</PresentationFormat>
  <Paragraphs>64</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Avenir Next LT Pro</vt:lpstr>
      <vt:lpstr>Calibri</vt:lpstr>
      <vt:lpstr>Custom</vt:lpstr>
      <vt:lpstr>ITrade</vt:lpstr>
      <vt:lpstr>Agenda</vt:lpstr>
      <vt:lpstr>What is Itrade?</vt:lpstr>
      <vt:lpstr>Itrade</vt:lpstr>
      <vt:lpstr>Itrade is for beginners</vt:lpstr>
      <vt:lpstr>AI in the stock market</vt:lpstr>
      <vt:lpstr>Is Ai good for the market?</vt:lpstr>
      <vt:lpstr>How does itRADE work?</vt:lpstr>
      <vt:lpstr>Argumentation for how project works</vt:lpstr>
      <vt:lpstr>Example Input </vt:lpstr>
      <vt:lpstr>Example output </vt:lpstr>
      <vt:lpstr>Final Review &amp; takeaways​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Varha, M. (Mykhailo)</dc:creator>
  <cp:lastModifiedBy>Varha, M. (Mykhailo)</cp:lastModifiedBy>
  <cp:revision>2</cp:revision>
  <dcterms:created xsi:type="dcterms:W3CDTF">2024-12-11T21:21:12Z</dcterms:created>
  <dcterms:modified xsi:type="dcterms:W3CDTF">2024-12-12T15:00:12Z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0x010100A72A24C2826E6B4E8F98B8FF3D5E1E6F</vt:lpwstr>
  </property>
</Properties>
</file>